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64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</p:sldIdLst>
  <p:sldSz cy="5143500" cx="9144000"/>
  <p:notesSz cx="6858000" cy="9144000"/>
  <p:embeddedFontLst>
    <p:embeddedFont>
      <p:font typeface="Roboto"/>
      <p:regular r:id="rId71"/>
      <p:bold r:id="rId72"/>
      <p:italic r:id="rId73"/>
      <p:boldItalic r:id="rId7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73" Type="http://schemas.openxmlformats.org/officeDocument/2006/relationships/font" Target="fonts/Roboto-italic.fntdata"/><Relationship Id="rId72" Type="http://schemas.openxmlformats.org/officeDocument/2006/relationships/font" Target="fonts/Roboto-bold.fntdata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74" Type="http://schemas.openxmlformats.org/officeDocument/2006/relationships/font" Target="fonts/Roboto-boldItalic.fntdata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71" Type="http://schemas.openxmlformats.org/officeDocument/2006/relationships/font" Target="fonts/Roboto-regular.fntdata"/><Relationship Id="rId70" Type="http://schemas.openxmlformats.org/officeDocument/2006/relationships/slide" Target="slides/slide65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62" Type="http://schemas.openxmlformats.org/officeDocument/2006/relationships/slide" Target="slides/slide57.xml"/><Relationship Id="rId61" Type="http://schemas.openxmlformats.org/officeDocument/2006/relationships/slide" Target="slides/slide56.xml"/><Relationship Id="rId20" Type="http://schemas.openxmlformats.org/officeDocument/2006/relationships/slide" Target="slides/slide15.xml"/><Relationship Id="rId64" Type="http://schemas.openxmlformats.org/officeDocument/2006/relationships/slide" Target="slides/slide59.xml"/><Relationship Id="rId63" Type="http://schemas.openxmlformats.org/officeDocument/2006/relationships/slide" Target="slides/slide58.xml"/><Relationship Id="rId22" Type="http://schemas.openxmlformats.org/officeDocument/2006/relationships/slide" Target="slides/slide17.xml"/><Relationship Id="rId66" Type="http://schemas.openxmlformats.org/officeDocument/2006/relationships/slide" Target="slides/slide61.xml"/><Relationship Id="rId21" Type="http://schemas.openxmlformats.org/officeDocument/2006/relationships/slide" Target="slides/slide16.xml"/><Relationship Id="rId65" Type="http://schemas.openxmlformats.org/officeDocument/2006/relationships/slide" Target="slides/slide60.xml"/><Relationship Id="rId24" Type="http://schemas.openxmlformats.org/officeDocument/2006/relationships/slide" Target="slides/slide19.xml"/><Relationship Id="rId68" Type="http://schemas.openxmlformats.org/officeDocument/2006/relationships/slide" Target="slides/slide63.xml"/><Relationship Id="rId23" Type="http://schemas.openxmlformats.org/officeDocument/2006/relationships/slide" Target="slides/slide18.xml"/><Relationship Id="rId67" Type="http://schemas.openxmlformats.org/officeDocument/2006/relationships/slide" Target="slides/slide62.xml"/><Relationship Id="rId60" Type="http://schemas.openxmlformats.org/officeDocument/2006/relationships/slide" Target="slides/slide55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69" Type="http://schemas.openxmlformats.org/officeDocument/2006/relationships/slide" Target="slides/slide64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slide" Target="slides/slide50.xml"/><Relationship Id="rId10" Type="http://schemas.openxmlformats.org/officeDocument/2006/relationships/slide" Target="slides/slide5.xml"/><Relationship Id="rId54" Type="http://schemas.openxmlformats.org/officeDocument/2006/relationships/slide" Target="slides/slide49.xml"/><Relationship Id="rId13" Type="http://schemas.openxmlformats.org/officeDocument/2006/relationships/slide" Target="slides/slide8.xml"/><Relationship Id="rId57" Type="http://schemas.openxmlformats.org/officeDocument/2006/relationships/slide" Target="slides/slide52.xml"/><Relationship Id="rId12" Type="http://schemas.openxmlformats.org/officeDocument/2006/relationships/slide" Target="slides/slide7.xml"/><Relationship Id="rId56" Type="http://schemas.openxmlformats.org/officeDocument/2006/relationships/slide" Target="slides/slide51.xml"/><Relationship Id="rId15" Type="http://schemas.openxmlformats.org/officeDocument/2006/relationships/slide" Target="slides/slide10.xml"/><Relationship Id="rId59" Type="http://schemas.openxmlformats.org/officeDocument/2006/relationships/slide" Target="slides/slide54.xml"/><Relationship Id="rId14" Type="http://schemas.openxmlformats.org/officeDocument/2006/relationships/slide" Target="slides/slide9.xml"/><Relationship Id="rId58" Type="http://schemas.openxmlformats.org/officeDocument/2006/relationships/slide" Target="slides/slide5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mailto:j@spielmannsolutions.com" TargetMode="Externa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docs.djangoproject.com/en/3.2/topics/http/middleware/#other-middleware-hooks" TargetMode="Externa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django-csp.readthedocs.io/" TargetMode="Externa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github.com/jmcarp/nplusone" TargetMode="Externa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github.com/bradmontgomery/django-querycount" TargetMode="Externa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github.com/jazzband/django-axes" TargetMode="Externa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github.com/adamchainz/django-cors-headers" TargetMode="Externa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raven.readthedocs.io/en/stable/integrations/django.html" TargetMode="Externa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github.com/shezi/django-unstuck" TargetMode="External"/><Relationship Id="rId3" Type="http://schemas.openxmlformats.org/officeDocument/2006/relationships/hyperlink" Target="https://discord.gg/bUsu9B6Ek6" TargetMode="External"/><Relationship Id="rId4" Type="http://schemas.openxmlformats.org/officeDocument/2006/relationships/hyperlink" Target="https://t.me/djangoRhein" TargetMode="External"/><Relationship Id="rId5" Type="http://schemas.openxmlformats.org/officeDocument/2006/relationships/hyperlink" Target="mailto:j@spielmannsolutions.com" TargetMode="Externa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d928a07138_0_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d928a07138_0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d928a07138_0_1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d928a07138_0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$ django-admin.py startproject tuque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$ cd tuque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$ ./manage.py startapp mytuque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Note: I took that name from a name generator. It’s a woolen hat.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Image credit: https://unsplash.com/photos/AQRp2NH-O8k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d928a07138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d928a07138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d928a07138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d928a07138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Create a config directory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Below that, a settings directory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Put the configuration in config directory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Put your config in config/settings/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Create base config, development config, production config (and optionally local config, but do not forget to .gitignore that one!)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Wire it all up so that it works.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d928a07138_1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d928a07138_1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Create an apps directory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Put the python path into manage.py and wsgi.py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Rejoice in the cleanness of your construction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d928a07138_1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d928a07138_1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Put an urls.py into your new app, give it an app_name and urlpatterns.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Wire it up directly in config/urls.py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d928a07138_1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d928a07138_1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Actually, no, that’s in Part 2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d928a07138_1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d928a07138_1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d928a07138_1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d928a07138_1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d928a07138_1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d928a07138_1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d928a07138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d928a07138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I'm Johannes Spielmann, software developer-for-hire from Germany.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I've been doing Django projects for almost 15 years.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I've done projects both small and large, both in commercial and non-commercial settings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I've seen all of what we're about to do many times.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You should hire me!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Email me at </a:t>
            </a:r>
            <a:r>
              <a:rPr lang="en-GB" u="sng">
                <a:solidFill>
                  <a:srgbClr val="1A237E"/>
                </a:solidFill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j@spielmannsolutions.com</a:t>
            </a:r>
            <a:r>
              <a:rPr lang="en-GB">
                <a:solidFill>
                  <a:schemeClr val="dk1"/>
                </a:solidFill>
              </a:rPr>
              <a:t>!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d928a07138_1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d928a07138_1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Contains </a:t>
            </a:r>
            <a:r>
              <a:rPr lang="en-GB"/>
              <a:t>base.html and sub-bases, and global utilities (menu snippets, breadcrumbs, form snippets, …) -- everything that is part of the project as a whole.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Do not forget to wire it up in settings!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Note: easy to include, always at the same place (in template space and file system)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d928a07138_1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d928a07138_1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These folders contain everything</a:t>
            </a:r>
            <a:r>
              <a:rPr lang="en-GB"/>
              <a:t> for that specific app. Each item in here should be tied either directly to a view or to some other template.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Always inside a sub-folder with the app name, never "on top".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Always named like the view function/class, and the URl pattern should have the same name. </a:t>
            </a:r>
            <a:r>
              <a:rPr lang="en-GB"/>
              <a:t>That way you can always find one from the other.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You should never need to include things from another app. If that is the case, think about whether you should migrate that specific thing to the main directory.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d928a07138_1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d928a07138_1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Standardizing block names makes it easy to write blocks you can use. But they do depend on the layout you have.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Here are some good names: page_title, title, content, inner_content, outer_content, left_content, right_content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d928a07138_1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d928a07138_1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Static files are very similar to </a:t>
            </a:r>
            <a:r>
              <a:rPr lang="en-GB"/>
              <a:t>template</a:t>
            </a:r>
            <a:r>
              <a:rPr lang="en-GB"/>
              <a:t> files: have one global folder “static/” in your project root, where project-wide things go: CSS, JS, downloadable files etc.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Then each app gets its own static folder, with an app-name folder inside. This reduces clashes and makes files easy to find and understand.</a:t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d928a07138_1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d928a07138_1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What are they?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When do we use each?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Note: This is not an implementation guide, those exist aplenty. This is a decision guide: which one should you implement?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d928a07138_1_2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d928a07138_1_2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 request cycle: a request comes in, gets processed by a view, rendered in a template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 result is a response.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Easy!</a:t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d928a07138_1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d928a07138_1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Sometimes you want to do things that show up in each rendered template. That’s what context processors do.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db0d622066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db0d622066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 request cycle: a request comes in, gets processed by a view, rendered in a template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 result is a response.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Easy!</a:t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d928a07138_1_2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d928a07138_1_2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 simple code example: Fetch product categories from the database, so you can render a menu on each page.</a:t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d928a07138_1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d928a07138_1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Can be loaded in template and can be functions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Also available in every template, but not called automatically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Can do more complicated things than context processors</a:t>
            </a:r>
            <a:endParaRPr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Actually execute code</a:t>
            </a:r>
            <a:endParaRPr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Depend on parameters or context in the template</a:t>
            </a:r>
            <a:endParaRPr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Store state between executions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Examples:</a:t>
            </a:r>
            <a:endParaRPr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Form rendering (crispy forms)</a:t>
            </a:r>
            <a:endParaRPr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Handle get parameters (for filter+pagination)</a:t>
            </a:r>
            <a:endParaRPr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Calculate values, or format values in specific way</a:t>
            </a:r>
            <a:endParaRPr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Dynamic lookups (eg. translations)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Should you write custom template tags? Probably sometimes.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d928a07138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d928a07138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d928a07138_1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d928a07138_1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Finally, a middleware wraps the entire request/response cycle, so it can change every step of the process. This makes it more powerful, but also more complicated.</a:t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db0d622066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db0d622066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 request cycle: a request comes in, gets processed by a view, rendered in a template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 result is a response.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Easy!</a:t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d928a07138_1_2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d928a07138_1_2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An example from the Django code base: the message middleware from the messages framework.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 code itself is not important. What’s important here is the structure: a middleware is a class that has hooks into the request/response lifecycle.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Here, two hooks are used: process_request and process_response. But there are more. For details, see </a:t>
            </a:r>
            <a:r>
              <a:rPr lang="en-GB" u="sng">
                <a:solidFill>
                  <a:schemeClr val="hlink"/>
                </a:solidFill>
                <a:hlinkClick r:id="rId2"/>
              </a:rPr>
              <a:t>https://docs.djangoproject.com/en/3.2/topics/http/middleware/#other-middleware-hooks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d928a07138_1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d928a07138_1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d928a07138_1_1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d928a07138_1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d928a07138_1_1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d928a07138_1_1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>
                <a:solidFill>
                  <a:schemeClr val="hlink"/>
                </a:solidFill>
                <a:hlinkClick r:id="rId2"/>
              </a:rPr>
              <a:t>https://django-csp.readthedocs.io/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d928a07138_1_1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d928a07138_1_1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>
                <a:solidFill>
                  <a:schemeClr val="hlink"/>
                </a:solidFill>
                <a:hlinkClick r:id="rId2"/>
              </a:rPr>
              <a:t>https://github.com/jmcarp/nplusone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d928a07138_1_1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d928a07138_1_1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>
                <a:solidFill>
                  <a:schemeClr val="hlink"/>
                </a:solidFill>
                <a:hlinkClick r:id="rId2"/>
              </a:rPr>
              <a:t>https://github.com/bradmontgomery/django-querycount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d928a07138_1_1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d928a07138_1_1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d928a07138_1_1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d928a07138_1_1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>
                <a:solidFill>
                  <a:schemeClr val="hlink"/>
                </a:solidFill>
                <a:hlinkClick r:id="rId2"/>
              </a:rPr>
              <a:t>https://github.com/jazzband/django-axes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d928a07138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d928a07138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d928a07138_1_1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d928a07138_1_1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>
                <a:solidFill>
                  <a:schemeClr val="hlink"/>
                </a:solidFill>
                <a:hlinkClick r:id="rId2"/>
              </a:rPr>
              <a:t>https://github.com/adamchainz/django-cors-headers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d928a07138_1_1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d928a07138_1_1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d928a07138_1_1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d928a07138_1_1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>
                <a:solidFill>
                  <a:schemeClr val="hlink"/>
                </a:solidFill>
                <a:hlinkClick r:id="rId2"/>
              </a:rPr>
              <a:t>https://raven.readthedocs.io/en/stable/integrations/django.html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d928a07138_1_1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d928a07138_1_1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d928a07138_1_1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d928a07138_1_1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d928a07138_1_2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d928a07138_1_2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d928a07138_1_2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d928a07138_1_2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This is the main takeaway of this section: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If you do something for every rendered </a:t>
            </a:r>
            <a:r>
              <a:rPr i="1" lang="en-GB"/>
              <a:t>template</a:t>
            </a:r>
            <a:r>
              <a:rPr lang="en-GB"/>
              <a:t>, use a context processor.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If you do something for every </a:t>
            </a:r>
            <a:r>
              <a:rPr i="1" lang="en-GB"/>
              <a:t>request</a:t>
            </a:r>
            <a:r>
              <a:rPr lang="en-GB"/>
              <a:t>, use a middleware.</a:t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d928a07138_1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d928a07138_1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d928a07138_1_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d928a07138_1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We have some models, and these models need to do some things.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Where should we put the code for that?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Into the models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Into a model controller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Into the view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Into some other arbitrary place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Note: This is ALSO not an implementation tutorial, but a decision tutorial.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Note: there is no real answer!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d928a07138_1_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d928a07138_1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Put everything in your model class.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- model classes are supposed to be storage abstractions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- no single purpose for model class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+ everything that has to do with data is in one place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We call these “massive models”.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d928a07138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d928a07138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d928a07138_1_2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d928a07138_1_2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An example: a subscriber that has methods for putting charges on their card.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Not really a storage abstraction any more. There is no clear purpose for this class, as it interacts with the database as well as with other APIs.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Also, this class will end up having 2000 lines and 100 methods. It is massive!</a:t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d928a07138_1_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gd928a07138_1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Put some methods into model manager.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Model managers are abstractions for database access. Every model class has a default manager, which is ModelClass.objects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- a bit more inconvenient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- instances must be passed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- not very SOLID either: purpose is supposed to be storage retrieval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+ probably correct placement for creation/copy methods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d928a07138_1_2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Google Shape;352;gd928a07138_1_2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Separating out the previous example into a model manager is much cleaner.</a:t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d928a07138_1_1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d928a07138_1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Let the view function do all the stuff.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Well, not all the stuff obviously: have auxiliary functions and classes and methods, of course!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- harder to reuse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- structure is ad-hoc, not easy to read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+ business logic is all in one place.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d928a07138_1_2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Google Shape;363;gd928a07138_1_2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Let the view function do all the stuff.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Well, not all the stuff obviously: have auxiliary functions and classes and methods, of course!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- harder to reuse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- structure is ad-hoc, not easy to read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+ business logic is all in one place.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d928a07138_1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d928a07138_1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They exist, too, yes. I have them in each and every one of my projects, because it is just so hard to decide where code goes.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And sometimes that’s the right place, too. For code that is needed in many different places or does not have a clear affiliation.</a:t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d928a07138_1_1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" name="Google Shape;373;gd928a07138_1_1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Some examples: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GB"/>
              <a:t>Prepare some query: model or model manager, depends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GB"/>
              <a:t>Create new model instance and save it: manager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GB"/>
              <a:t>Create new model instance without saving: manager or model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GB"/>
              <a:t>Create a new model instance from something else: manager or model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GB"/>
              <a:t>Compute a value for a single model instance: model or view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GB"/>
              <a:t>Compute a value for a single model instance </a:t>
            </a:r>
            <a:r>
              <a:rPr lang="en-GB"/>
              <a:t>depending on some value in the request: view or model method with request</a:t>
            </a: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d928a07138_1_2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gd928a07138_1_2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Some examples: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GB"/>
              <a:t>Prepare some query: model or model manager, depends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GB"/>
              <a:t>Create new model instance and save it: manager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GB"/>
              <a:t>Create new model instance without saving: manager or model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GB"/>
              <a:t>Create a new model instance from something else: manager or model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GB"/>
              <a:t>Compute a value for a single model instance: model or view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GB"/>
              <a:t>Compute a value for a single model instance depending on some value in the request: view or model method with request</a:t>
            </a: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d928a07138_1_2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d928a07138_1_2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Some examples: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GB"/>
              <a:t>Prepare some query: model or model manager, depends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GB"/>
              <a:t>Create new model instance and save it: manager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GB"/>
              <a:t>Create new model instance without saving: manager or model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GB"/>
              <a:t>Create a new model instance from something else: manager or model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GB"/>
              <a:t>Compute a value for a single model instance: model or view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GB"/>
              <a:t>Compute a value for a single model instance depending on some value in the request: view or model method with request</a:t>
            </a: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d928a07138_1_2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d928a07138_1_2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Some examples: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GB"/>
              <a:t>Prepare some query: model or model manager, depends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GB"/>
              <a:t>Create new model instance and save it: manager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GB"/>
              <a:t>Create new model instance without saving: manager or model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GB"/>
              <a:t>Create a new model instance from something else: manager or model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GB"/>
              <a:t>Compute a value for a single model instance: model or view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GB"/>
              <a:t>Compute a value for a single model instance depending on some value in the request: view or model method with request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d928a07138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d928a07138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Some people may call these things “best practices” or “patterns” or “recipes” or “ideas” or “opinions”.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These are just things I’ve found to work in these situations many times.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Some of these solutions are more directly applicable, others are more guideline-style.</a:t>
            </a: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d928a07138_1_2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" name="Google Shape;396;gd928a07138_1_2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Some examples: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GB"/>
              <a:t>Prepare some query: model or model manager, depends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GB"/>
              <a:t>Create new model instance and save it: manager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GB"/>
              <a:t>Create new model instance without saving: manager or model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GB"/>
              <a:t>Create a new model instance from something else: manager or model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GB"/>
              <a:t>Compute a value for a single model instance: model or view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GB"/>
              <a:t>Compute a value for a single model instance depending on some value in the request: view or model method with request</a:t>
            </a: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d928a07138_1_2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d928a07138_1_2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Some examples: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GB"/>
              <a:t>Prepare some query: model or model manager, depends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GB"/>
              <a:t>Create new model instance and save it: manager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GB"/>
              <a:t>Create new model instance without saving: manager or model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GB"/>
              <a:t>Create a new model instance from something else: manager or model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GB"/>
              <a:t>Compute a value for a single model instance: model or view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GB"/>
              <a:t>Compute a value for a single model instance depending on some value in the request: view or model method with request</a:t>
            </a: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d928a07138_1_2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Google Shape;408;gd928a07138_1_2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Some examples: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GB"/>
              <a:t>Prepare some query: model or model manager, depends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GB"/>
              <a:t>Create new model instance and save it: manager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GB"/>
              <a:t>Create new model instance without saving: manager or model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GB"/>
              <a:t>Create a new model instance from something else: manager or model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GB"/>
              <a:t>Compute a value for a single model instance: model or view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GB"/>
              <a:t>Compute a value for a single model instance depending on some value in the request: view or model method with request</a:t>
            </a: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d928a07138_1_1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4" name="Google Shape;414;gd928a07138_1_1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There is no right way to do it, but there’s also no wrong way to do it.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Don’t be afraid to try things out. </a:t>
            </a:r>
            <a:r>
              <a:rPr lang="en-GB"/>
              <a:t>Don’t be afraid to go back and change or rearrange things.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Do write tests, they will give you confidence when rearranging your code!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d928a07138_1_1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" name="Google Shape;419;gd928a07138_1_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d928a07138_1_1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" name="Google Shape;424;gd928a07138_1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>
                <a:solidFill>
                  <a:schemeClr val="hlink"/>
                </a:solidFill>
                <a:hlinkClick r:id="rId2"/>
              </a:rPr>
              <a:t>https://github.com/shezi/django-unstuck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>
                <a:solidFill>
                  <a:schemeClr val="hlink"/>
                </a:solidFill>
                <a:hlinkClick r:id="rId3"/>
              </a:rPr>
              <a:t>https://discord.gg/bUsu9B6Ek6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>
                <a:solidFill>
                  <a:schemeClr val="hlink"/>
                </a:solidFill>
                <a:hlinkClick r:id="rId4"/>
              </a:rPr>
              <a:t>https://t.me/djangoRhein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My name is Johannes Spielmann. Email me at </a:t>
            </a:r>
            <a:r>
              <a:rPr lang="en-GB" u="sng">
                <a:solidFill>
                  <a:schemeClr val="hlink"/>
                </a:solidFill>
                <a:hlinkClick r:id="rId5"/>
              </a:rPr>
              <a:t>j@spielmannsolutions.com</a:t>
            </a:r>
            <a:r>
              <a:rPr lang="en-GB"/>
              <a:t>!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I’m looking forward to talking to all of you!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d928a07138_0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d928a07138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We are going to look at these four things: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App management and placement (and urlpatterns and settings)</a:t>
            </a:r>
            <a:endParaRPr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How do we make sure we can find and understand our apps? How do we make it easy to decide where code goes?</a:t>
            </a:r>
            <a:endParaRPr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How do we make our settings modular and easy to understand and modify?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Templates</a:t>
            </a:r>
            <a:endParaRPr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Where to we put them? What do we call our blocks?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When to use Middlewares and context processors and what are they?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Code/Logic can go into many different places: models, views, managers or somewhere else entirely? So where should you put your logic then?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d928a07138_0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d928a07138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d928a07138_0_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d928a07138_0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https://github.com/shezi/django-unstuck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https://discord.gg/bUsu9B6Ek6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https://t.me/djangoRhein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fmla="val 16667" name="adj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4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/>
          <p:nvPr>
            <p:ph hasCustomPrompt="1" type="title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1"/>
          <p:cNvSpPr txBox="1"/>
          <p:nvPr>
            <p:ph idx="1" type="body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0" name="Google Shape;60;p1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chemeClr val="accent4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460950" y="354425"/>
            <a:ext cx="8222100" cy="434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 flipH="1" rot="10800000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6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/>
        </p:nvSpPr>
        <p:spPr>
          <a:xfrm flipH="1" rot="10800000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7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7"/>
          <p:cNvSpPr txBox="1"/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9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9" name="Google Shape;49;p9"/>
          <p:cNvSpPr txBox="1"/>
          <p:nvPr>
            <p:ph idx="1" type="subTitle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/>
        </p:nvSpPr>
        <p:spPr>
          <a:xfrm flipH="1" rot="10800000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0"/>
          <p:cNvSpPr/>
          <p:nvPr/>
        </p:nvSpPr>
        <p:spPr>
          <a:xfrm flipH="1" rot="10800000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0"/>
          <p:cNvSpPr txBox="1"/>
          <p:nvPr>
            <p:ph idx="1" type="body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/>
        </p:txBody>
      </p:sp>
      <p:sp>
        <p:nvSpPr>
          <p:cNvPr id="56" name="Google Shape;56;p10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terial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>
    <mc:Choice Requires="p14">
      <p:transition p14:dur="200">
        <p:fade thruBlk="1"/>
      </p:transition>
    </mc:Choice>
    <mc:Fallback>
      <p:transition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9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4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6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7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9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0.xml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1.xml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2.xml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3.xml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4.xml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5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Django Unstuck </a:t>
            </a:r>
            <a:endParaRPr/>
          </a:p>
        </p:txBody>
      </p:sp>
      <p:sp>
        <p:nvSpPr>
          <p:cNvPr id="68" name="Google Shape;68;p13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/>
              <a:t>Suggestions for common challenges in your projects</a:t>
            </a:r>
            <a:endParaRPr sz="4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2"/>
          <p:cNvSpPr txBox="1"/>
          <p:nvPr>
            <p:ph type="title"/>
          </p:nvPr>
        </p:nvSpPr>
        <p:spPr>
          <a:xfrm>
            <a:off x="460950" y="354425"/>
            <a:ext cx="8222100" cy="434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Part 1</a:t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App management and urlpatterns and settings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3"/>
          <p:cNvSpPr txBox="1"/>
          <p:nvPr>
            <p:ph type="title"/>
          </p:nvPr>
        </p:nvSpPr>
        <p:spPr>
          <a:xfrm>
            <a:off x="460950" y="354425"/>
            <a:ext cx="8222100" cy="434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Let’s start a new Django project</a:t>
            </a:r>
            <a:endParaRPr/>
          </a:p>
        </p:txBody>
      </p:sp>
      <p:pic>
        <p:nvPicPr>
          <p:cNvPr id="124" name="Google Shape;12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93399" y="2942724"/>
            <a:ext cx="1650601" cy="2200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Challenge: organize your project such that: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24"/>
          <p:cNvSpPr txBox="1"/>
          <p:nvPr>
            <p:ph idx="1" type="body"/>
          </p:nvPr>
        </p:nvSpPr>
        <p:spPr>
          <a:xfrm>
            <a:off x="1292375" y="1919075"/>
            <a:ext cx="7401600" cy="299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950">
                <a:solidFill>
                  <a:schemeClr val="dk2"/>
                </a:solidFill>
              </a:rPr>
              <a:t>e</a:t>
            </a:r>
            <a:r>
              <a:rPr lang="en-GB" sz="2950">
                <a:solidFill>
                  <a:schemeClr val="dk2"/>
                </a:solidFill>
              </a:rPr>
              <a:t>verything has its place</a:t>
            </a:r>
            <a:endParaRPr sz="295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950">
                <a:solidFill>
                  <a:schemeClr val="dk2"/>
                </a:solidFill>
              </a:rPr>
              <a:t>what belongs together, stays together</a:t>
            </a:r>
            <a:endParaRPr sz="295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950">
                <a:solidFill>
                  <a:schemeClr val="dk2"/>
                </a:solidFill>
              </a:rPr>
              <a:t>code/URLs are easily found</a:t>
            </a:r>
            <a:endParaRPr sz="295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950">
                <a:solidFill>
                  <a:schemeClr val="dk2"/>
                </a:solidFill>
              </a:rPr>
              <a:t>settings are flexible</a:t>
            </a:r>
            <a:endParaRPr sz="2950"/>
          </a:p>
        </p:txBody>
      </p:sp>
      <p:sp>
        <p:nvSpPr>
          <p:cNvPr id="131" name="Google Shape;131;p24"/>
          <p:cNvSpPr txBox="1"/>
          <p:nvPr>
            <p:ph idx="1" type="body"/>
          </p:nvPr>
        </p:nvSpPr>
        <p:spPr>
          <a:xfrm>
            <a:off x="606575" y="1919075"/>
            <a:ext cx="1125000" cy="299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950">
                <a:solidFill>
                  <a:schemeClr val="dk2"/>
                </a:solidFill>
              </a:rPr>
              <a:t>🖫</a:t>
            </a:r>
            <a:endParaRPr sz="295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950">
                <a:solidFill>
                  <a:schemeClr val="dk2"/>
                </a:solidFill>
              </a:rPr>
              <a:t>🔗</a:t>
            </a:r>
            <a:endParaRPr sz="295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950">
                <a:solidFill>
                  <a:schemeClr val="dk2"/>
                </a:solidFill>
              </a:rPr>
              <a:t>🔍</a:t>
            </a:r>
            <a:endParaRPr sz="295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950">
                <a:solidFill>
                  <a:schemeClr val="dk2"/>
                </a:solidFill>
              </a:rPr>
              <a:t>〰 </a:t>
            </a:r>
            <a:endParaRPr sz="295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5"/>
          <p:cNvSpPr txBox="1"/>
          <p:nvPr>
            <p:ph type="title"/>
          </p:nvPr>
        </p:nvSpPr>
        <p:spPr>
          <a:xfrm>
            <a:off x="460950" y="354425"/>
            <a:ext cx="8222100" cy="434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Step 1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configuration</a:t>
            </a:r>
            <a:endParaRPr/>
          </a:p>
        </p:txBody>
      </p:sp>
      <p:sp>
        <p:nvSpPr>
          <p:cNvPr id="137" name="Google Shape;137;p25"/>
          <p:cNvSpPr txBox="1"/>
          <p:nvPr>
            <p:ph idx="4294967295" type="body"/>
          </p:nvPr>
        </p:nvSpPr>
        <p:spPr>
          <a:xfrm>
            <a:off x="606575" y="1919075"/>
            <a:ext cx="1125000" cy="299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950">
                <a:solidFill>
                  <a:schemeClr val="lt1"/>
                </a:solidFill>
              </a:rPr>
              <a:t>🖫</a:t>
            </a:r>
            <a:endParaRPr sz="295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950">
                <a:solidFill>
                  <a:schemeClr val="dk2"/>
                </a:solidFill>
              </a:rPr>
              <a:t>🔗</a:t>
            </a:r>
            <a:endParaRPr sz="295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950">
                <a:solidFill>
                  <a:schemeClr val="dk2"/>
                </a:solidFill>
              </a:rPr>
              <a:t>🔍</a:t>
            </a:r>
            <a:endParaRPr sz="295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950">
                <a:solidFill>
                  <a:schemeClr val="lt1"/>
                </a:solidFill>
              </a:rPr>
              <a:t>〰 </a:t>
            </a:r>
            <a:endParaRPr sz="295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6"/>
          <p:cNvSpPr txBox="1"/>
          <p:nvPr>
            <p:ph type="title"/>
          </p:nvPr>
        </p:nvSpPr>
        <p:spPr>
          <a:xfrm>
            <a:off x="460950" y="354425"/>
            <a:ext cx="8222100" cy="434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Step 2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apps directory</a:t>
            </a:r>
            <a:endParaRPr/>
          </a:p>
        </p:txBody>
      </p:sp>
      <p:sp>
        <p:nvSpPr>
          <p:cNvPr id="143" name="Google Shape;143;p26"/>
          <p:cNvSpPr txBox="1"/>
          <p:nvPr>
            <p:ph idx="4294967295" type="body"/>
          </p:nvPr>
        </p:nvSpPr>
        <p:spPr>
          <a:xfrm>
            <a:off x="606575" y="1919075"/>
            <a:ext cx="1125000" cy="299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950">
                <a:solidFill>
                  <a:schemeClr val="lt1"/>
                </a:solidFill>
              </a:rPr>
              <a:t>🖫</a:t>
            </a:r>
            <a:endParaRPr sz="295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950">
                <a:solidFill>
                  <a:schemeClr val="lt1"/>
                </a:solidFill>
              </a:rPr>
              <a:t>🔗</a:t>
            </a:r>
            <a:endParaRPr sz="295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950">
                <a:solidFill>
                  <a:schemeClr val="lt1"/>
                </a:solidFill>
              </a:rPr>
              <a:t>🔍</a:t>
            </a:r>
            <a:endParaRPr sz="295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950">
                <a:solidFill>
                  <a:schemeClr val="dk2"/>
                </a:solidFill>
              </a:rPr>
              <a:t>〰</a:t>
            </a:r>
            <a:r>
              <a:rPr lang="en-GB" sz="2950">
                <a:solidFill>
                  <a:schemeClr val="lt1"/>
                </a:solidFill>
              </a:rPr>
              <a:t> </a:t>
            </a:r>
            <a:endParaRPr sz="295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7"/>
          <p:cNvSpPr txBox="1"/>
          <p:nvPr>
            <p:ph type="title"/>
          </p:nvPr>
        </p:nvSpPr>
        <p:spPr>
          <a:xfrm>
            <a:off x="460950" y="354425"/>
            <a:ext cx="8222100" cy="434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Step 3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URL patterns</a:t>
            </a:r>
            <a:endParaRPr/>
          </a:p>
        </p:txBody>
      </p:sp>
      <p:sp>
        <p:nvSpPr>
          <p:cNvPr id="149" name="Google Shape;149;p27"/>
          <p:cNvSpPr txBox="1"/>
          <p:nvPr>
            <p:ph idx="4294967295" type="body"/>
          </p:nvPr>
        </p:nvSpPr>
        <p:spPr>
          <a:xfrm>
            <a:off x="606575" y="1919075"/>
            <a:ext cx="1125000" cy="299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950">
                <a:solidFill>
                  <a:schemeClr val="lt1"/>
                </a:solidFill>
              </a:rPr>
              <a:t>🖫</a:t>
            </a:r>
            <a:endParaRPr sz="295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950">
                <a:solidFill>
                  <a:schemeClr val="lt1"/>
                </a:solidFill>
              </a:rPr>
              <a:t>🔗</a:t>
            </a:r>
            <a:endParaRPr sz="295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950">
                <a:solidFill>
                  <a:schemeClr val="lt1"/>
                </a:solidFill>
              </a:rPr>
              <a:t>🔍</a:t>
            </a:r>
            <a:endParaRPr sz="295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950">
                <a:solidFill>
                  <a:schemeClr val="dk2"/>
                </a:solidFill>
              </a:rPr>
              <a:t>〰</a:t>
            </a:r>
            <a:r>
              <a:rPr lang="en-GB" sz="2950">
                <a:solidFill>
                  <a:schemeClr val="lt1"/>
                </a:solidFill>
              </a:rPr>
              <a:t> </a:t>
            </a:r>
            <a:endParaRPr sz="295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8"/>
          <p:cNvSpPr txBox="1"/>
          <p:nvPr>
            <p:ph type="title"/>
          </p:nvPr>
        </p:nvSpPr>
        <p:spPr>
          <a:xfrm>
            <a:off x="460950" y="354425"/>
            <a:ext cx="8222100" cy="434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Step 4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template placement</a:t>
            </a:r>
            <a:endParaRPr/>
          </a:p>
        </p:txBody>
      </p:sp>
      <p:sp>
        <p:nvSpPr>
          <p:cNvPr id="155" name="Google Shape;155;p28"/>
          <p:cNvSpPr txBox="1"/>
          <p:nvPr>
            <p:ph idx="4294967295" type="body"/>
          </p:nvPr>
        </p:nvSpPr>
        <p:spPr>
          <a:xfrm>
            <a:off x="606575" y="1919075"/>
            <a:ext cx="1125000" cy="299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950">
                <a:solidFill>
                  <a:schemeClr val="lt1"/>
                </a:solidFill>
              </a:rPr>
              <a:t>🖫</a:t>
            </a:r>
            <a:endParaRPr sz="295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950">
                <a:solidFill>
                  <a:schemeClr val="lt1"/>
                </a:solidFill>
              </a:rPr>
              <a:t>🔗</a:t>
            </a:r>
            <a:endParaRPr sz="295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950">
                <a:solidFill>
                  <a:schemeClr val="dk2"/>
                </a:solidFill>
              </a:rPr>
              <a:t>🔍</a:t>
            </a:r>
            <a:endParaRPr sz="295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950">
                <a:solidFill>
                  <a:schemeClr val="dk2"/>
                </a:solidFill>
              </a:rPr>
              <a:t>〰</a:t>
            </a:r>
            <a:r>
              <a:rPr lang="en-GB" sz="2950">
                <a:solidFill>
                  <a:schemeClr val="lt1"/>
                </a:solidFill>
              </a:rPr>
              <a:t> </a:t>
            </a:r>
            <a:endParaRPr sz="295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9"/>
          <p:cNvSpPr txBox="1"/>
          <p:nvPr>
            <p:ph type="title"/>
          </p:nvPr>
        </p:nvSpPr>
        <p:spPr>
          <a:xfrm>
            <a:off x="460950" y="354425"/>
            <a:ext cx="8222100" cy="434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Part 2</a:t>
            </a:r>
            <a:br>
              <a:rPr lang="en-GB"/>
            </a:br>
            <a:r>
              <a:rPr lang="en-GB"/>
              <a:t>Templates: Placement, folders, blocks and inheritance and namespaces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0"/>
          <p:cNvSpPr txBox="1"/>
          <p:nvPr>
            <p:ph type="title"/>
          </p:nvPr>
        </p:nvSpPr>
        <p:spPr>
          <a:xfrm>
            <a:off x="460950" y="354425"/>
            <a:ext cx="8222100" cy="434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Where are your templates?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What are they called?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Challenge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31"/>
          <p:cNvSpPr txBox="1"/>
          <p:nvPr>
            <p:ph idx="1" type="body"/>
          </p:nvPr>
        </p:nvSpPr>
        <p:spPr>
          <a:xfrm>
            <a:off x="471900" y="1919075"/>
            <a:ext cx="8222100" cy="29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dk2"/>
                </a:solidFill>
              </a:rPr>
              <a:t>All templates live in one big namespace.</a:t>
            </a:r>
            <a:endParaRPr sz="32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dk2"/>
                </a:solidFill>
              </a:rPr>
              <a:t>Yet there are many places in the filesystem.</a:t>
            </a:r>
            <a:endParaRPr sz="32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dk2"/>
                </a:solidFill>
              </a:rPr>
              <a:t>Decide where a template file goes!</a:t>
            </a:r>
            <a:endParaRPr sz="32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dk2"/>
                </a:solidFill>
              </a:rPr>
              <a:t>Identify what a template belongs to!</a:t>
            </a:r>
            <a:endParaRPr sz="32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dk2"/>
                </a:solidFill>
              </a:rPr>
              <a:t>Make sure namespace clashes are minimal!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/>
          <p:nvPr>
            <p:ph type="title"/>
          </p:nvPr>
        </p:nvSpPr>
        <p:spPr>
          <a:xfrm>
            <a:off x="460950" y="354425"/>
            <a:ext cx="8222100" cy="434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About me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2"/>
          <p:cNvSpPr txBox="1"/>
          <p:nvPr>
            <p:ph type="title"/>
          </p:nvPr>
        </p:nvSpPr>
        <p:spPr>
          <a:xfrm>
            <a:off x="460950" y="354425"/>
            <a:ext cx="8222100" cy="434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Step 1</a:t>
            </a:r>
            <a:br>
              <a:rPr lang="en-GB"/>
            </a:br>
            <a:r>
              <a:rPr lang="en-GB"/>
              <a:t>Main template directory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3"/>
          <p:cNvSpPr txBox="1"/>
          <p:nvPr>
            <p:ph type="title"/>
          </p:nvPr>
        </p:nvSpPr>
        <p:spPr>
          <a:xfrm>
            <a:off x="460950" y="354425"/>
            <a:ext cx="8222100" cy="434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Step 2</a:t>
            </a:r>
            <a:br>
              <a:rPr lang="en-GB"/>
            </a:br>
            <a:r>
              <a:rPr lang="en-GB"/>
              <a:t>In-app template directories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bg>
      <p:bgPr>
        <a:solidFill>
          <a:schemeClr val="accent2"/>
        </a:solidFill>
      </p:bgPr>
    </p:bg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4"/>
          <p:cNvSpPr txBox="1"/>
          <p:nvPr>
            <p:ph type="title"/>
          </p:nvPr>
        </p:nvSpPr>
        <p:spPr>
          <a:xfrm>
            <a:off x="460950" y="354425"/>
            <a:ext cx="8222100" cy="434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Step 3</a:t>
            </a:r>
            <a:br>
              <a:rPr lang="en-GB"/>
            </a:br>
            <a:r>
              <a:rPr lang="en-GB"/>
              <a:t>Block names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5"/>
          <p:cNvSpPr txBox="1"/>
          <p:nvPr>
            <p:ph type="title"/>
          </p:nvPr>
        </p:nvSpPr>
        <p:spPr>
          <a:xfrm>
            <a:off x="460950" y="354425"/>
            <a:ext cx="8222100" cy="434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Now do the same for static files!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6"/>
          <p:cNvSpPr txBox="1"/>
          <p:nvPr>
            <p:ph type="title"/>
          </p:nvPr>
        </p:nvSpPr>
        <p:spPr>
          <a:xfrm>
            <a:off x="460950" y="354425"/>
            <a:ext cx="8222100" cy="434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Part 3</a:t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Middlewares and context processors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36"/>
          <p:cNvSpPr txBox="1"/>
          <p:nvPr>
            <p:ph type="title"/>
          </p:nvPr>
        </p:nvSpPr>
        <p:spPr>
          <a:xfrm>
            <a:off x="460950" y="354425"/>
            <a:ext cx="8222100" cy="434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(and custom template tags)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00888" y="152400"/>
            <a:ext cx="4942229" cy="4838699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37"/>
          <p:cNvSpPr txBox="1"/>
          <p:nvPr/>
        </p:nvSpPr>
        <p:spPr>
          <a:xfrm>
            <a:off x="5309250" y="4540125"/>
            <a:ext cx="38346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Roboto"/>
                <a:ea typeface="Roboto"/>
                <a:cs typeface="Roboto"/>
                <a:sym typeface="Roboto"/>
              </a:rPr>
              <a:t>Drawing made during Sara Peeters’ workshop on Sketchnoting -- Thanks, Sara!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8"/>
          <p:cNvSpPr txBox="1"/>
          <p:nvPr>
            <p:ph type="title"/>
          </p:nvPr>
        </p:nvSpPr>
        <p:spPr>
          <a:xfrm>
            <a:off x="460950" y="354425"/>
            <a:ext cx="8222100" cy="434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Context processors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Google Shape;213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00888" y="152400"/>
            <a:ext cx="4942229" cy="4838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00888" y="152400"/>
            <a:ext cx="4942229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Google Shape;219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12200"/>
            <a:ext cx="8839200" cy="2119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bg>
      <p:bgPr>
        <a:solidFill>
          <a:schemeClr val="accent1"/>
        </a:solidFill>
      </p:bgPr>
    </p:bg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41"/>
          <p:cNvSpPr txBox="1"/>
          <p:nvPr>
            <p:ph type="title"/>
          </p:nvPr>
        </p:nvSpPr>
        <p:spPr>
          <a:xfrm>
            <a:off x="460950" y="354425"/>
            <a:ext cx="8222100" cy="434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Custom template tags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/>
          <p:nvPr>
            <p:ph type="title"/>
          </p:nvPr>
        </p:nvSpPr>
        <p:spPr>
          <a:xfrm>
            <a:off x="460950" y="354425"/>
            <a:ext cx="8222100" cy="434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Django Unstuck: Suggestions for common challenges in your projects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42"/>
          <p:cNvSpPr txBox="1"/>
          <p:nvPr>
            <p:ph type="title"/>
          </p:nvPr>
        </p:nvSpPr>
        <p:spPr>
          <a:xfrm>
            <a:off x="460950" y="354425"/>
            <a:ext cx="8222100" cy="434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Middleware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Google Shape;234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00884" y="152400"/>
            <a:ext cx="4942229" cy="4838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00876" y="152430"/>
            <a:ext cx="4942252" cy="4838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Google Shape;240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8100" y="152400"/>
            <a:ext cx="7087808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45"/>
          <p:cNvSpPr txBox="1"/>
          <p:nvPr>
            <p:ph type="title"/>
          </p:nvPr>
        </p:nvSpPr>
        <p:spPr>
          <a:xfrm>
            <a:off x="460950" y="354425"/>
            <a:ext cx="8222100" cy="434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When should you use which one?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46"/>
          <p:cNvSpPr txBox="1"/>
          <p:nvPr>
            <p:ph type="title"/>
          </p:nvPr>
        </p:nvSpPr>
        <p:spPr>
          <a:xfrm>
            <a:off x="460950" y="354425"/>
            <a:ext cx="8222100" cy="434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Menu structure</a:t>
            </a:r>
            <a:endParaRPr/>
          </a:p>
        </p:txBody>
      </p:sp>
      <p:sp>
        <p:nvSpPr>
          <p:cNvPr id="251" name="Google Shape;251;p46"/>
          <p:cNvSpPr txBox="1"/>
          <p:nvPr/>
        </p:nvSpPr>
        <p:spPr>
          <a:xfrm>
            <a:off x="460825" y="3462775"/>
            <a:ext cx="8222100" cy="123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Context processor</a:t>
            </a:r>
            <a:endParaRPr sz="4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47"/>
          <p:cNvSpPr txBox="1"/>
          <p:nvPr>
            <p:ph type="title"/>
          </p:nvPr>
        </p:nvSpPr>
        <p:spPr>
          <a:xfrm>
            <a:off x="460950" y="354425"/>
            <a:ext cx="8222100" cy="434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Content-Security-Policy headers</a:t>
            </a:r>
            <a:endParaRPr/>
          </a:p>
        </p:txBody>
      </p:sp>
      <p:sp>
        <p:nvSpPr>
          <p:cNvPr id="257" name="Google Shape;257;p47"/>
          <p:cNvSpPr txBox="1"/>
          <p:nvPr/>
        </p:nvSpPr>
        <p:spPr>
          <a:xfrm>
            <a:off x="460825" y="3462775"/>
            <a:ext cx="8222100" cy="123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Middleware</a:t>
            </a:r>
            <a:endParaRPr sz="4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48"/>
          <p:cNvSpPr txBox="1"/>
          <p:nvPr>
            <p:ph type="title"/>
          </p:nvPr>
        </p:nvSpPr>
        <p:spPr>
          <a:xfrm>
            <a:off x="460950" y="354425"/>
            <a:ext cx="8222100" cy="434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Detecting problematic DB queries</a:t>
            </a:r>
            <a:endParaRPr/>
          </a:p>
        </p:txBody>
      </p:sp>
      <p:sp>
        <p:nvSpPr>
          <p:cNvPr id="263" name="Google Shape;263;p48"/>
          <p:cNvSpPr txBox="1"/>
          <p:nvPr/>
        </p:nvSpPr>
        <p:spPr>
          <a:xfrm>
            <a:off x="460825" y="3462775"/>
            <a:ext cx="8222100" cy="123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Middleware</a:t>
            </a:r>
            <a:endParaRPr sz="4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49"/>
          <p:cNvSpPr txBox="1"/>
          <p:nvPr>
            <p:ph type="title"/>
          </p:nvPr>
        </p:nvSpPr>
        <p:spPr>
          <a:xfrm>
            <a:off x="460950" y="354425"/>
            <a:ext cx="8222100" cy="434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Counting db queries</a:t>
            </a:r>
            <a:endParaRPr/>
          </a:p>
        </p:txBody>
      </p:sp>
      <p:sp>
        <p:nvSpPr>
          <p:cNvPr id="269" name="Google Shape;269;p49"/>
          <p:cNvSpPr txBox="1"/>
          <p:nvPr/>
        </p:nvSpPr>
        <p:spPr>
          <a:xfrm>
            <a:off x="460825" y="3462775"/>
            <a:ext cx="8222100" cy="123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Middleware</a:t>
            </a:r>
            <a:endParaRPr sz="4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50"/>
          <p:cNvSpPr txBox="1"/>
          <p:nvPr>
            <p:ph type="title"/>
          </p:nvPr>
        </p:nvSpPr>
        <p:spPr>
          <a:xfrm>
            <a:off x="460950" y="354425"/>
            <a:ext cx="8222100" cy="434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Show shopping basket</a:t>
            </a:r>
            <a:endParaRPr/>
          </a:p>
        </p:txBody>
      </p:sp>
      <p:sp>
        <p:nvSpPr>
          <p:cNvPr id="275" name="Google Shape;275;p50"/>
          <p:cNvSpPr txBox="1"/>
          <p:nvPr/>
        </p:nvSpPr>
        <p:spPr>
          <a:xfrm>
            <a:off x="460825" y="3462775"/>
            <a:ext cx="8222100" cy="123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Context processor</a:t>
            </a:r>
            <a:endParaRPr sz="4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51"/>
          <p:cNvSpPr txBox="1"/>
          <p:nvPr>
            <p:ph type="title"/>
          </p:nvPr>
        </p:nvSpPr>
        <p:spPr>
          <a:xfrm>
            <a:off x="460950" y="354425"/>
            <a:ext cx="8222100" cy="434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Monitoring login attempts</a:t>
            </a:r>
            <a:endParaRPr/>
          </a:p>
        </p:txBody>
      </p:sp>
      <p:sp>
        <p:nvSpPr>
          <p:cNvPr id="281" name="Google Shape;281;p51"/>
          <p:cNvSpPr txBox="1"/>
          <p:nvPr/>
        </p:nvSpPr>
        <p:spPr>
          <a:xfrm>
            <a:off x="460825" y="3462775"/>
            <a:ext cx="8222100" cy="123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Middleware</a:t>
            </a:r>
            <a:endParaRPr sz="4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/>
          <p:nvPr>
            <p:ph type="title"/>
          </p:nvPr>
        </p:nvSpPr>
        <p:spPr>
          <a:xfrm>
            <a:off x="460950" y="354425"/>
            <a:ext cx="8222100" cy="434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There are challenges that come up in every Django project.</a:t>
            </a: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52"/>
          <p:cNvSpPr txBox="1"/>
          <p:nvPr>
            <p:ph type="title"/>
          </p:nvPr>
        </p:nvSpPr>
        <p:spPr>
          <a:xfrm>
            <a:off x="460950" y="354425"/>
            <a:ext cx="8222100" cy="434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CORS headers</a:t>
            </a:r>
            <a:endParaRPr/>
          </a:p>
        </p:txBody>
      </p:sp>
      <p:sp>
        <p:nvSpPr>
          <p:cNvPr id="287" name="Google Shape;287;p52"/>
          <p:cNvSpPr txBox="1"/>
          <p:nvPr/>
        </p:nvSpPr>
        <p:spPr>
          <a:xfrm>
            <a:off x="460825" y="3462775"/>
            <a:ext cx="8222100" cy="123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Middleware</a:t>
            </a:r>
            <a:endParaRPr sz="4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53"/>
          <p:cNvSpPr txBox="1"/>
          <p:nvPr>
            <p:ph type="title"/>
          </p:nvPr>
        </p:nvSpPr>
        <p:spPr>
          <a:xfrm>
            <a:off x="460950" y="354425"/>
            <a:ext cx="8222100" cy="434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Show most recent blog </a:t>
            </a:r>
            <a:r>
              <a:rPr lang="en-GB"/>
              <a:t>posts</a:t>
            </a:r>
            <a:endParaRPr/>
          </a:p>
        </p:txBody>
      </p:sp>
      <p:sp>
        <p:nvSpPr>
          <p:cNvPr id="293" name="Google Shape;293;p53"/>
          <p:cNvSpPr txBox="1"/>
          <p:nvPr/>
        </p:nvSpPr>
        <p:spPr>
          <a:xfrm>
            <a:off x="460825" y="3462775"/>
            <a:ext cx="8222100" cy="123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Context processor</a:t>
            </a:r>
            <a:endParaRPr sz="4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54"/>
          <p:cNvSpPr txBox="1"/>
          <p:nvPr>
            <p:ph type="title"/>
          </p:nvPr>
        </p:nvSpPr>
        <p:spPr>
          <a:xfrm>
            <a:off x="460950" y="354425"/>
            <a:ext cx="8222100" cy="434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Monitoring server errors</a:t>
            </a:r>
            <a:endParaRPr/>
          </a:p>
        </p:txBody>
      </p:sp>
      <p:sp>
        <p:nvSpPr>
          <p:cNvPr id="299" name="Google Shape;299;p54"/>
          <p:cNvSpPr txBox="1"/>
          <p:nvPr/>
        </p:nvSpPr>
        <p:spPr>
          <a:xfrm>
            <a:off x="460825" y="3462775"/>
            <a:ext cx="8222100" cy="123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Middleware</a:t>
            </a:r>
            <a:endParaRPr sz="4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55"/>
          <p:cNvSpPr txBox="1"/>
          <p:nvPr>
            <p:ph type="title"/>
          </p:nvPr>
        </p:nvSpPr>
        <p:spPr>
          <a:xfrm>
            <a:off x="460950" y="354425"/>
            <a:ext cx="8222100" cy="434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</a:t>
            </a:r>
            <a:r>
              <a:rPr lang="en-GB"/>
              <a:t>ighlight items on sale</a:t>
            </a:r>
            <a:endParaRPr/>
          </a:p>
        </p:txBody>
      </p:sp>
      <p:sp>
        <p:nvSpPr>
          <p:cNvPr id="305" name="Google Shape;305;p55"/>
          <p:cNvSpPr txBox="1"/>
          <p:nvPr/>
        </p:nvSpPr>
        <p:spPr>
          <a:xfrm>
            <a:off x="460825" y="3462775"/>
            <a:ext cx="8222100" cy="123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Context processor</a:t>
            </a:r>
            <a:endParaRPr sz="4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56"/>
          <p:cNvSpPr txBox="1"/>
          <p:nvPr>
            <p:ph type="title"/>
          </p:nvPr>
        </p:nvSpPr>
        <p:spPr>
          <a:xfrm>
            <a:off x="460950" y="354425"/>
            <a:ext cx="8222100" cy="434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Breadcrumbs</a:t>
            </a:r>
            <a:endParaRPr/>
          </a:p>
        </p:txBody>
      </p:sp>
      <p:sp>
        <p:nvSpPr>
          <p:cNvPr id="311" name="Google Shape;311;p56"/>
          <p:cNvSpPr txBox="1"/>
          <p:nvPr/>
        </p:nvSpPr>
        <p:spPr>
          <a:xfrm>
            <a:off x="460825" y="3462775"/>
            <a:ext cx="8222100" cy="123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???</a:t>
            </a:r>
            <a:endParaRPr sz="4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57"/>
          <p:cNvSpPr txBox="1"/>
          <p:nvPr>
            <p:ph type="title"/>
          </p:nvPr>
        </p:nvSpPr>
        <p:spPr>
          <a:xfrm>
            <a:off x="460950" y="354425"/>
            <a:ext cx="8222100" cy="434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Show some items in dynamic page footer</a:t>
            </a:r>
            <a:endParaRPr/>
          </a:p>
        </p:txBody>
      </p:sp>
      <p:sp>
        <p:nvSpPr>
          <p:cNvPr id="317" name="Google Shape;317;p57"/>
          <p:cNvSpPr txBox="1"/>
          <p:nvPr/>
        </p:nvSpPr>
        <p:spPr>
          <a:xfrm>
            <a:off x="460825" y="3462775"/>
            <a:ext cx="8222100" cy="123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Context processor</a:t>
            </a:r>
            <a:endParaRPr sz="4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" name="Google Shape;322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8175" y="461950"/>
            <a:ext cx="7667625" cy="421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8175" y="461938"/>
            <a:ext cx="7667625" cy="421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74EA7"/>
        </a:solidFill>
      </p:bgPr>
    </p:bg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59"/>
          <p:cNvSpPr txBox="1"/>
          <p:nvPr>
            <p:ph type="title"/>
          </p:nvPr>
        </p:nvSpPr>
        <p:spPr>
          <a:xfrm>
            <a:off x="460950" y="354425"/>
            <a:ext cx="8222100" cy="434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Part 4</a:t>
            </a:r>
            <a:br>
              <a:rPr lang="en-GB"/>
            </a:br>
            <a:r>
              <a:rPr lang="en-GB"/>
              <a:t>Code in models, views, managers or somewhere else?</a:t>
            </a:r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74EA7"/>
        </a:solidFill>
      </p:bgPr>
    </p:bg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60"/>
          <p:cNvSpPr txBox="1"/>
          <p:nvPr>
            <p:ph type="title"/>
          </p:nvPr>
        </p:nvSpPr>
        <p:spPr>
          <a:xfrm>
            <a:off x="460950" y="354425"/>
            <a:ext cx="8222100" cy="434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Challenge: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Where do you put your code?</a:t>
            </a:r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74EA7"/>
        </a:solidFill>
      </p:bgPr>
    </p:bg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61"/>
          <p:cNvSpPr txBox="1"/>
          <p:nvPr>
            <p:ph type="title"/>
          </p:nvPr>
        </p:nvSpPr>
        <p:spPr>
          <a:xfrm>
            <a:off x="460950" y="354425"/>
            <a:ext cx="8222100" cy="434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Models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/>
          <p:nvPr>
            <p:ph type="title"/>
          </p:nvPr>
        </p:nvSpPr>
        <p:spPr>
          <a:xfrm>
            <a:off x="460950" y="354425"/>
            <a:ext cx="8222100" cy="434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How do we get past them?</a:t>
            </a:r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74EA7"/>
        </a:solidFill>
      </p:bgPr>
    </p:bg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62"/>
          <p:cNvSpPr txBox="1"/>
          <p:nvPr>
            <p:ph type="title"/>
          </p:nvPr>
        </p:nvSpPr>
        <p:spPr>
          <a:xfrm>
            <a:off x="460950" y="354425"/>
            <a:ext cx="8222100" cy="434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44" name="Google Shape;344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35145" y="0"/>
            <a:ext cx="427371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74EA7"/>
        </a:solidFill>
      </p:bgPr>
    </p:bg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63"/>
          <p:cNvSpPr txBox="1"/>
          <p:nvPr>
            <p:ph type="title"/>
          </p:nvPr>
        </p:nvSpPr>
        <p:spPr>
          <a:xfrm>
            <a:off x="460950" y="354425"/>
            <a:ext cx="8222100" cy="434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Model Managers</a:t>
            </a:r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74EA7"/>
        </a:solidFill>
      </p:bgPr>
    </p:bg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64"/>
          <p:cNvSpPr txBox="1"/>
          <p:nvPr>
            <p:ph type="title"/>
          </p:nvPr>
        </p:nvSpPr>
        <p:spPr>
          <a:xfrm>
            <a:off x="460950" y="354425"/>
            <a:ext cx="8222100" cy="434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55" name="Google Shape;355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0250" y="0"/>
            <a:ext cx="51435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74EA7"/>
        </a:solidFill>
      </p:bgPr>
    </p:bg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65"/>
          <p:cNvSpPr txBox="1"/>
          <p:nvPr>
            <p:ph type="title"/>
          </p:nvPr>
        </p:nvSpPr>
        <p:spPr>
          <a:xfrm>
            <a:off x="460950" y="354425"/>
            <a:ext cx="8222100" cy="434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Views</a:t>
            </a:r>
            <a:endParaRPr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74EA7"/>
        </a:solidFill>
      </p:bgPr>
    </p:bg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5" name="Google Shape;365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250" y="208750"/>
            <a:ext cx="8542550" cy="472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74EA7"/>
        </a:solidFill>
      </p:bgPr>
    </p:bg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67"/>
          <p:cNvSpPr txBox="1"/>
          <p:nvPr>
            <p:ph type="title"/>
          </p:nvPr>
        </p:nvSpPr>
        <p:spPr>
          <a:xfrm>
            <a:off x="460950" y="354425"/>
            <a:ext cx="8222100" cy="434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Utility files/classes?</a:t>
            </a:r>
            <a:endParaRPr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74EA7"/>
        </a:solidFill>
      </p:bgPr>
    </p:bg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68"/>
          <p:cNvSpPr txBox="1"/>
          <p:nvPr>
            <p:ph type="title"/>
          </p:nvPr>
        </p:nvSpPr>
        <p:spPr>
          <a:xfrm>
            <a:off x="460950" y="354425"/>
            <a:ext cx="8222100" cy="434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Examples</a:t>
            </a:r>
            <a:endParaRPr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74EA7"/>
        </a:solidFill>
      </p:bgPr>
    </p:bg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69"/>
          <p:cNvSpPr txBox="1"/>
          <p:nvPr>
            <p:ph type="title"/>
          </p:nvPr>
        </p:nvSpPr>
        <p:spPr>
          <a:xfrm>
            <a:off x="460950" y="354425"/>
            <a:ext cx="8222100" cy="434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Prepare a query</a:t>
            </a:r>
            <a:endParaRPr/>
          </a:p>
        </p:txBody>
      </p:sp>
      <p:sp>
        <p:nvSpPr>
          <p:cNvPr id="381" name="Google Shape;381;p69"/>
          <p:cNvSpPr txBox="1"/>
          <p:nvPr/>
        </p:nvSpPr>
        <p:spPr>
          <a:xfrm>
            <a:off x="460825" y="3462775"/>
            <a:ext cx="8222100" cy="123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Manager</a:t>
            </a:r>
            <a:endParaRPr sz="4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74EA7"/>
        </a:solidFill>
      </p:bgPr>
    </p:bg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70"/>
          <p:cNvSpPr txBox="1"/>
          <p:nvPr>
            <p:ph type="title"/>
          </p:nvPr>
        </p:nvSpPr>
        <p:spPr>
          <a:xfrm>
            <a:off x="460950" y="354425"/>
            <a:ext cx="8222100" cy="434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Create new model instance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And save it</a:t>
            </a:r>
            <a:endParaRPr/>
          </a:p>
        </p:txBody>
      </p:sp>
      <p:sp>
        <p:nvSpPr>
          <p:cNvPr id="387" name="Google Shape;387;p70"/>
          <p:cNvSpPr txBox="1"/>
          <p:nvPr/>
        </p:nvSpPr>
        <p:spPr>
          <a:xfrm>
            <a:off x="460825" y="3462775"/>
            <a:ext cx="8222100" cy="123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Manager</a:t>
            </a:r>
            <a:endParaRPr sz="4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74EA7"/>
        </a:solidFill>
      </p:bgPr>
    </p:bg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71"/>
          <p:cNvSpPr txBox="1"/>
          <p:nvPr>
            <p:ph type="title"/>
          </p:nvPr>
        </p:nvSpPr>
        <p:spPr>
          <a:xfrm>
            <a:off x="460950" y="354425"/>
            <a:ext cx="8222100" cy="434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Create new model instance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Without saving</a:t>
            </a:r>
            <a:endParaRPr/>
          </a:p>
        </p:txBody>
      </p:sp>
      <p:sp>
        <p:nvSpPr>
          <p:cNvPr id="393" name="Google Shape;393;p71"/>
          <p:cNvSpPr txBox="1"/>
          <p:nvPr/>
        </p:nvSpPr>
        <p:spPr>
          <a:xfrm>
            <a:off x="460825" y="3462775"/>
            <a:ext cx="8222100" cy="123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Model</a:t>
            </a:r>
            <a:endParaRPr sz="4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/>
          <p:nvPr>
            <p:ph type="title"/>
          </p:nvPr>
        </p:nvSpPr>
        <p:spPr>
          <a:xfrm>
            <a:off x="460950" y="354425"/>
            <a:ext cx="8222100" cy="434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Here are some solutions I’ve found</a:t>
            </a:r>
            <a:endParaRPr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74EA7"/>
        </a:solidFill>
      </p:bgPr>
    </p:bg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72"/>
          <p:cNvSpPr txBox="1"/>
          <p:nvPr>
            <p:ph type="title"/>
          </p:nvPr>
        </p:nvSpPr>
        <p:spPr>
          <a:xfrm>
            <a:off x="460950" y="354425"/>
            <a:ext cx="8222100" cy="434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Create new model instance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From something else</a:t>
            </a:r>
            <a:endParaRPr/>
          </a:p>
        </p:txBody>
      </p:sp>
      <p:sp>
        <p:nvSpPr>
          <p:cNvPr id="399" name="Google Shape;399;p72"/>
          <p:cNvSpPr txBox="1"/>
          <p:nvPr/>
        </p:nvSpPr>
        <p:spPr>
          <a:xfrm>
            <a:off x="460825" y="3462775"/>
            <a:ext cx="8222100" cy="123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Manager</a:t>
            </a:r>
            <a:endParaRPr sz="4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74EA7"/>
        </a:solidFill>
      </p:bgPr>
    </p:bg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73"/>
          <p:cNvSpPr txBox="1"/>
          <p:nvPr>
            <p:ph type="title"/>
          </p:nvPr>
        </p:nvSpPr>
        <p:spPr>
          <a:xfrm>
            <a:off x="460950" y="354425"/>
            <a:ext cx="8222100" cy="434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Compute a value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For a </a:t>
            </a:r>
            <a:r>
              <a:rPr lang="en-GB"/>
              <a:t>single</a:t>
            </a:r>
            <a:r>
              <a:rPr lang="en-GB"/>
              <a:t> model instance</a:t>
            </a:r>
            <a:endParaRPr/>
          </a:p>
        </p:txBody>
      </p:sp>
      <p:sp>
        <p:nvSpPr>
          <p:cNvPr id="405" name="Google Shape;405;p73"/>
          <p:cNvSpPr txBox="1"/>
          <p:nvPr/>
        </p:nvSpPr>
        <p:spPr>
          <a:xfrm>
            <a:off x="460825" y="3462775"/>
            <a:ext cx="8222100" cy="123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Model method</a:t>
            </a:r>
            <a:endParaRPr sz="4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74EA7"/>
        </a:solidFill>
      </p:bgPr>
    </p:bg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74"/>
          <p:cNvSpPr txBox="1"/>
          <p:nvPr>
            <p:ph type="title"/>
          </p:nvPr>
        </p:nvSpPr>
        <p:spPr>
          <a:xfrm>
            <a:off x="460950" y="354425"/>
            <a:ext cx="8222100" cy="434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Compute a </a:t>
            </a:r>
            <a:r>
              <a:rPr lang="en-GB"/>
              <a:t>value</a:t>
            </a:r>
            <a:r>
              <a:rPr lang="en-GB"/>
              <a:t> for a single model instance depending on some value in the request</a:t>
            </a:r>
            <a:endParaRPr/>
          </a:p>
        </p:txBody>
      </p:sp>
      <p:sp>
        <p:nvSpPr>
          <p:cNvPr id="411" name="Google Shape;411;p74"/>
          <p:cNvSpPr txBox="1"/>
          <p:nvPr/>
        </p:nvSpPr>
        <p:spPr>
          <a:xfrm>
            <a:off x="460825" y="3462775"/>
            <a:ext cx="8222100" cy="123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View</a:t>
            </a:r>
            <a:endParaRPr sz="4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74EA7"/>
        </a:solidFill>
      </p:bgPr>
    </p:bg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75"/>
          <p:cNvSpPr txBox="1"/>
          <p:nvPr>
            <p:ph type="title"/>
          </p:nvPr>
        </p:nvSpPr>
        <p:spPr>
          <a:xfrm>
            <a:off x="460950" y="354425"/>
            <a:ext cx="8222100" cy="434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Decisions, decisions!</a:t>
            </a:r>
            <a:endParaRPr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76"/>
          <p:cNvSpPr txBox="1"/>
          <p:nvPr>
            <p:ph type="title"/>
          </p:nvPr>
        </p:nvSpPr>
        <p:spPr>
          <a:xfrm>
            <a:off x="460950" y="354425"/>
            <a:ext cx="8222100" cy="434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That’s all!</a:t>
            </a:r>
            <a:endParaRPr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77"/>
          <p:cNvSpPr txBox="1"/>
          <p:nvPr>
            <p:ph type="title"/>
          </p:nvPr>
        </p:nvSpPr>
        <p:spPr>
          <a:xfrm>
            <a:off x="460950" y="354425"/>
            <a:ext cx="8222100" cy="434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300"/>
              <a:t>There’s more!</a:t>
            </a:r>
            <a:endParaRPr sz="33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3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300"/>
              <a:t>https://github.com/shezi/django-unstuck</a:t>
            </a:r>
            <a:endParaRPr sz="33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300"/>
              <a:t>https://discord.gg/bUsu9B6Ek6</a:t>
            </a:r>
            <a:endParaRPr sz="33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300"/>
              <a:t>https://t.me/djangoRhein</a:t>
            </a:r>
            <a:endParaRPr sz="33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/>
          <p:nvPr>
            <p:ph type="title"/>
          </p:nvPr>
        </p:nvSpPr>
        <p:spPr>
          <a:xfrm>
            <a:off x="776850" y="354425"/>
            <a:ext cx="8169000" cy="434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700"/>
              <a:t>App management</a:t>
            </a:r>
            <a:endParaRPr sz="37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700"/>
              <a:t>Templates</a:t>
            </a:r>
            <a:endParaRPr sz="37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700"/>
              <a:t>Middlewares and Context Processors</a:t>
            </a:r>
            <a:endParaRPr sz="37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700"/>
              <a:t>Code in models, views or managers?</a:t>
            </a:r>
            <a:endParaRPr sz="3700"/>
          </a:p>
        </p:txBody>
      </p:sp>
      <p:sp>
        <p:nvSpPr>
          <p:cNvPr id="99" name="Google Shape;99;p19"/>
          <p:cNvSpPr/>
          <p:nvPr/>
        </p:nvSpPr>
        <p:spPr>
          <a:xfrm>
            <a:off x="0" y="1520225"/>
            <a:ext cx="829200" cy="36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19"/>
          <p:cNvSpPr/>
          <p:nvPr/>
        </p:nvSpPr>
        <p:spPr>
          <a:xfrm>
            <a:off x="-175" y="2088450"/>
            <a:ext cx="829200" cy="3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19"/>
          <p:cNvSpPr/>
          <p:nvPr/>
        </p:nvSpPr>
        <p:spPr>
          <a:xfrm>
            <a:off x="-175" y="2638900"/>
            <a:ext cx="829200" cy="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19"/>
          <p:cNvSpPr/>
          <p:nvPr/>
        </p:nvSpPr>
        <p:spPr>
          <a:xfrm>
            <a:off x="-175" y="3197900"/>
            <a:ext cx="829200" cy="360000"/>
          </a:xfrm>
          <a:prstGeom prst="rect">
            <a:avLst/>
          </a:prstGeom>
          <a:solidFill>
            <a:srgbClr val="674EA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0"/>
          <p:cNvSpPr txBox="1"/>
          <p:nvPr/>
        </p:nvSpPr>
        <p:spPr>
          <a:xfrm>
            <a:off x="388700" y="1301975"/>
            <a:ext cx="8409000" cy="36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App management and placement (and urlpatterns)</a:t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Username vs email address</a:t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Registration</a:t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Background tasks and long-running processes and Caching</a:t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Templates: Placement, folders, blocks and inheritance and namespaces</a:t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Should you do i18n and l10n right away?</a:t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When and how to start caching (memcached, redis etc.)</a:t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Fat models, fat views or fat managers or something else?</a:t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When to use Middlewares and context processors and what are they?</a:t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How to secure access: security middlewares or login_required (white vs black list)</a:t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How to create files and store them in file models</a:t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What to do about image scaling and thumbnailing (and hosting)?</a:t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How to serve content: coded pages, flatpages or Wagtail?</a:t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8" name="Google Shape;108;p20"/>
          <p:cNvSpPr txBox="1"/>
          <p:nvPr>
            <p:ph type="title"/>
          </p:nvPr>
        </p:nvSpPr>
        <p:spPr>
          <a:xfrm>
            <a:off x="460950" y="354425"/>
            <a:ext cx="8222100" cy="104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There are more...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1"/>
          <p:cNvSpPr txBox="1"/>
          <p:nvPr>
            <p:ph type="title"/>
          </p:nvPr>
        </p:nvSpPr>
        <p:spPr>
          <a:xfrm>
            <a:off x="460950" y="354425"/>
            <a:ext cx="8222100" cy="434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300"/>
              <a:t>Join us!</a:t>
            </a:r>
            <a:endParaRPr sz="33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3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300"/>
              <a:t>https://github.com/shezi/django-unstuck</a:t>
            </a:r>
            <a:endParaRPr sz="33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300"/>
              <a:t>https://discord.gg/bUsu9B6Ek</a:t>
            </a:r>
            <a:r>
              <a:rPr lang="en-GB" sz="3300"/>
              <a:t>6</a:t>
            </a:r>
            <a:endParaRPr sz="33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300"/>
              <a:t>https://t.me/djangoRhein</a:t>
            </a:r>
            <a:endParaRPr sz="33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1A237E"/>
      </a:accent5>
      <a:accent6>
        <a:srgbClr val="F4B400"/>
      </a:accent6>
      <a:hlink>
        <a:srgbClr val="1A237E"/>
      </a:hlink>
      <a:folHlink>
        <a:srgbClr val="1A237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